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72" r:id="rId9"/>
    <p:sldId id="273" r:id="rId10"/>
    <p:sldId id="277" r:id="rId11"/>
    <p:sldId id="276" r:id="rId12"/>
    <p:sldId id="274" r:id="rId13"/>
    <p:sldId id="275" r:id="rId14"/>
    <p:sldId id="262" r:id="rId15"/>
    <p:sldId id="264" r:id="rId16"/>
    <p:sldId id="278" r:id="rId17"/>
    <p:sldId id="270" r:id="rId18"/>
    <p:sldId id="269" r:id="rId19"/>
    <p:sldId id="267" r:id="rId20"/>
    <p:sldId id="268" r:id="rId21"/>
    <p:sldId id="279" r:id="rId22"/>
    <p:sldId id="265" r:id="rId23"/>
    <p:sldId id="266" r:id="rId24"/>
  </p:sldIdLst>
  <p:sldSz cx="14630400" cy="8229600"/>
  <p:notesSz cx="8229600" cy="14630400"/>
  <p:embeddedFontLst>
    <p:embeddedFont>
      <p:font typeface="DM Sans Medium" panose="020B0604020202020204" charset="0"/>
      <p:regular r:id="rId26"/>
    </p:embeddedFont>
    <p:embeddedFont>
      <p:font typeface="Inter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-666" y="-2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35251-E3F1-4E50-BA2F-4E88F57B0362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B5DC-4F9D-40B9-B4E2-7B44138AFF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2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771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433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3" y="396240"/>
            <a:ext cx="15557499" cy="84258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342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0576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849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2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8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5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0348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217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904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88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60BA-D221-4843-8BBE-8A6C49A76357}" type="datetimeFigureOut">
              <a:rPr lang="en-US" smtClean="0"/>
              <a:t>1/4/2026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17F32-73B9-4E9F-BC5C-65A6EAFCA4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2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1" r:id="rId19"/>
    <p:sldLayoutId id="2147483682" r:id="rId20"/>
    <p:sldLayoutId id="2147483683" r:id="rId21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5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-5-6.svg"/><Relationship Id="rId5" Type="http://schemas.openxmlformats.org/officeDocument/2006/relationships/image" Target="../media/image-5-4.svg"/><Relationship Id="rId4" Type="http://schemas.openxmlformats.org/officeDocument/2006/relationships/image" Target="../media/image-5-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3060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Sabaiko Blood Bank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6280191" y="310550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Web-Based Blood Donation Management Platform for Nepal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280191" y="45796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Dinesh Poudel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80191" y="5197673"/>
            <a:ext cx="7556421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BCA 4th Semester, Nepathya College (affiliated to Tribhuvan University.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55" y="376448"/>
            <a:ext cx="7772400" cy="7853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553" y="531628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ER Diagram: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68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49" y="2772771"/>
            <a:ext cx="10467311" cy="4032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563" y="1116403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Context Level DFD: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8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04" y="2024727"/>
            <a:ext cx="9704315" cy="51309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749" y="531628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Level-1 DFD: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023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42" y="2599660"/>
            <a:ext cx="11167841" cy="399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749" y="531628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Level-2 DFD: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398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3"/>
            <a:ext cx="6036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Architecture</a:t>
            </a:r>
            <a:endParaRPr lang="en-US" sz="4400" b="1" dirty="0"/>
          </a:p>
        </p:txBody>
      </p:sp>
      <p:sp>
        <p:nvSpPr>
          <p:cNvPr id="3" name="Shape 1"/>
          <p:cNvSpPr/>
          <p:nvPr/>
        </p:nvSpPr>
        <p:spPr>
          <a:xfrm>
            <a:off x="793791" y="2753558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1" y="2761179"/>
            <a:ext cx="13027581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904889"/>
            <a:ext cx="3450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940380" y="2904889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848607" y="290488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3.3.5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01411" y="3411498"/>
            <a:ext cx="13027581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555207"/>
            <a:ext cx="3450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Language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940380" y="3555207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848607" y="355520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01411" y="4061818"/>
            <a:ext cx="13027581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205528"/>
            <a:ext cx="3450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4940380" y="420552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848607" y="420552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12+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801411" y="4712138"/>
            <a:ext cx="13027581" cy="6503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4855846"/>
            <a:ext cx="3450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4940380" y="485584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Security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848607" y="485584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6.x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801411" y="5362457"/>
            <a:ext cx="13027581" cy="6503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506166"/>
            <a:ext cx="3450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Framework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40380" y="5506166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 + Bootstrap 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848607" y="55061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93791" y="62755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Pattern: 3-Layer (Presentation → Business Logic → Data Access).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6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565" y="3095982"/>
            <a:ext cx="12346216" cy="63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950"/>
              </a:lnSpc>
            </a:pPr>
            <a:r>
              <a:rPr lang="en-US" sz="4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Implementation &amp; User Workflows</a:t>
            </a:r>
            <a:endParaRPr lang="en-US" sz="4000" b="1" dirty="0"/>
          </a:p>
        </p:txBody>
      </p:sp>
      <p:sp>
        <p:nvSpPr>
          <p:cNvPr id="4" name="Text 1"/>
          <p:cNvSpPr/>
          <p:nvPr/>
        </p:nvSpPr>
        <p:spPr>
          <a:xfrm>
            <a:off x="710566" y="4237793"/>
            <a:ext cx="3045262" cy="38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Multi-Layer Security: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10565" y="4821437"/>
            <a:ext cx="635698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 Form login with BCrypt encryption.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0565" y="5217200"/>
            <a:ext cx="6356986" cy="64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Authorization: Role-based access (ADMIN, DONOR, RECEIVER).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0565" y="5937767"/>
            <a:ext cx="635698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Validation: Only APPROVED users can log in.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0564" y="6840974"/>
            <a:ext cx="7295751" cy="64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approval required for all new users to prevent spam/fake accounts.</a:t>
            </a:r>
            <a:endParaRPr lang="en-US" sz="1600" b="1" dirty="0"/>
          </a:p>
        </p:txBody>
      </p:sp>
      <p:sp>
        <p:nvSpPr>
          <p:cNvPr id="10" name="Text 7"/>
          <p:cNvSpPr/>
          <p:nvPr/>
        </p:nvSpPr>
        <p:spPr>
          <a:xfrm>
            <a:off x="7570471" y="4237793"/>
            <a:ext cx="3045262" cy="38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Workflows: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570470" y="4821437"/>
            <a:ext cx="6356986" cy="649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Approve/reject users, manage users, add stars, view stats.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0470" y="5542002"/>
            <a:ext cx="635698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Donor: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Register, update profile, search Receivers.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0470" y="5937767"/>
            <a:ext cx="635698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Receiver: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Register, update profile, search Donors.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4th-sem\Software Engineering\Main_Report\gantt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76447"/>
            <a:ext cx="11344275" cy="75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25219" cy="8221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29" y="27429"/>
            <a:ext cx="5344271" cy="8211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33237" y="27429"/>
            <a:ext cx="34768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Register account</a:t>
            </a:r>
          </a:p>
          <a:p>
            <a:pPr algn="ctr"/>
            <a:r>
              <a:rPr lang="en-US" sz="3200" b="1" dirty="0" smtClean="0"/>
              <a:t>as Receiver</a:t>
            </a:r>
          </a:p>
          <a:p>
            <a:pPr algn="ctr"/>
            <a:r>
              <a:rPr lang="en-US" sz="3200" b="1" dirty="0" smtClean="0"/>
              <a:t>Or</a:t>
            </a:r>
          </a:p>
          <a:p>
            <a:pPr algn="ctr"/>
            <a:r>
              <a:rPr lang="en-US" sz="3200" b="1" dirty="0" smtClean="0"/>
              <a:t>as Donor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032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21" y="1853430"/>
            <a:ext cx="6496957" cy="5734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2255" y="850589"/>
            <a:ext cx="564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Login page: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1661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1408476"/>
            <a:ext cx="12386930" cy="6821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3535" y="265814"/>
            <a:ext cx="564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Admin Dashboard: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885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10859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1" y="22483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93791" y="2603422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1" y="2777728"/>
            <a:ext cx="4038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 &amp; Motivation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28548" y="22483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8550" y="2603422"/>
            <a:ext cx="6408062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8" name="Text 6"/>
          <p:cNvSpPr/>
          <p:nvPr/>
        </p:nvSpPr>
        <p:spPr>
          <a:xfrm>
            <a:off x="7428549" y="2777728"/>
            <a:ext cx="4389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 &amp; Objectives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93791" y="35288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93791" y="3883938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793791" y="4058246"/>
            <a:ext cx="4323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Features &amp; Functionality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428548" y="352889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8550" y="3883938"/>
            <a:ext cx="6408062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7428549" y="4058246"/>
            <a:ext cx="5621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Architecture &amp; Database Design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93791" y="48094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93791" y="516445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3541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&amp; User Workflows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8548" y="48094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06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8550" y="5164456"/>
            <a:ext cx="6408062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0" name="Text 18"/>
          <p:cNvSpPr/>
          <p:nvPr/>
        </p:nvSpPr>
        <p:spPr>
          <a:xfrm>
            <a:off x="7428549" y="5338763"/>
            <a:ext cx="47917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Current Progress &amp; Demo Highlights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93791" y="608992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07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93791" y="6444972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1" y="6619281"/>
            <a:ext cx="3461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Future Plans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8549" y="6619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67" y="1456661"/>
            <a:ext cx="12477307" cy="6772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3777" y="590099"/>
            <a:ext cx="564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Receiver/Donor Home page: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28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31" y="0"/>
            <a:ext cx="4565134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4804" y="1142976"/>
            <a:ext cx="564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Mobile View: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982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951" y="109740"/>
            <a:ext cx="7580949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</a:t>
            </a:r>
            <a:r>
              <a:rPr lang="en-US" sz="4100" b="1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Takeaways</a:t>
            </a:r>
            <a:endParaRPr lang="en-US" sz="4100" b="1" dirty="0"/>
          </a:p>
        </p:txBody>
      </p:sp>
      <p:sp>
        <p:nvSpPr>
          <p:cNvPr id="6" name="Text 2"/>
          <p:cNvSpPr/>
          <p:nvPr/>
        </p:nvSpPr>
        <p:spPr>
          <a:xfrm>
            <a:off x="6273120" y="851430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Efficiency</a:t>
            </a:r>
            <a:endParaRPr lang="en-US" sz="2000" b="1" dirty="0"/>
          </a:p>
        </p:txBody>
      </p:sp>
      <p:sp>
        <p:nvSpPr>
          <p:cNvPr id="7" name="Text 3"/>
          <p:cNvSpPr/>
          <p:nvPr/>
        </p:nvSpPr>
        <p:spPr>
          <a:xfrm>
            <a:off x="6247951" y="1179685"/>
            <a:ext cx="6990637" cy="78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processes and a centralized database streamline operations, making blood donation and distribution faster and more effective.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273120" y="1973016"/>
            <a:ext cx="404907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Improved Safety &amp; Transparency</a:t>
            </a:r>
            <a:endParaRPr lang="en-US" sz="2000" b="1" dirty="0"/>
          </a:p>
        </p:txBody>
      </p:sp>
      <p:sp>
        <p:nvSpPr>
          <p:cNvPr id="11" name="Text 6"/>
          <p:cNvSpPr/>
          <p:nvPr/>
        </p:nvSpPr>
        <p:spPr>
          <a:xfrm>
            <a:off x="6273120" y="2301271"/>
            <a:ext cx="6990637" cy="67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tracking and real-time data monitoring ensure higher standards of blood safety and complete transparency for all stakeholders.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247950" y="3084796"/>
            <a:ext cx="340721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Greater Community Impact</a:t>
            </a:r>
            <a:endParaRPr lang="en-US" sz="2000" b="1" dirty="0"/>
          </a:p>
        </p:txBody>
      </p:sp>
      <p:sp>
        <p:nvSpPr>
          <p:cNvPr id="15" name="Text 9"/>
          <p:cNvSpPr/>
          <p:nvPr/>
        </p:nvSpPr>
        <p:spPr>
          <a:xfrm>
            <a:off x="6273120" y="3413051"/>
            <a:ext cx="6990637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connecting donors and recipients more efficiently, Sabaiko Blood Bank will save countless lives and significantly strengthen Nepal's healthcare </a:t>
            </a:r>
            <a:r>
              <a:rPr lang="en-US" sz="160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system.</a:t>
            </a:r>
            <a:endParaRPr lang="en-US" sz="1600" dirty="0"/>
          </a:p>
        </p:txBody>
      </p:sp>
      <p:sp>
        <p:nvSpPr>
          <p:cNvPr id="12" name="Text 0"/>
          <p:cNvSpPr/>
          <p:nvPr/>
        </p:nvSpPr>
        <p:spPr>
          <a:xfrm>
            <a:off x="6273120" y="4889892"/>
            <a:ext cx="3790475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US" sz="4100" b="1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</a:t>
            </a:r>
            <a:r>
              <a:rPr lang="en-US" sz="4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Vision</a:t>
            </a:r>
            <a:endParaRPr lang="en-US" sz="4100" b="1" dirty="0"/>
          </a:p>
        </p:txBody>
      </p:sp>
      <p:sp>
        <p:nvSpPr>
          <p:cNvPr id="13" name="Text 9"/>
          <p:cNvSpPr/>
          <p:nvPr/>
        </p:nvSpPr>
        <p:spPr>
          <a:xfrm>
            <a:off x="6273120" y="5674112"/>
            <a:ext cx="6990637" cy="1875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Integration with NRCS central database via API.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Mobile applications (React Native) with push notifications.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SMS gateway integration using local providers (Ncell/NTC API).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AI-based prediction of blood demand during festivals/disasters.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Blockchain-based immutable donation history for credibility.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5740" y="2785759"/>
            <a:ext cx="7520872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699"/>
              </a:lnSpc>
            </a:pPr>
            <a:r>
              <a:rPr lang="en-US" sz="80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You!</a:t>
            </a:r>
            <a:endParaRPr lang="en-US" sz="80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862" y="0"/>
            <a:ext cx="594953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403" y="1893956"/>
            <a:ext cx="672143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A Lifeline for </a:t>
            </a:r>
            <a:r>
              <a:rPr lang="en-US" sz="4450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Nepal: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Sabaiko </a:t>
            </a:r>
            <a:r>
              <a:rPr lang="en-US" sz="445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Blood Bank</a:t>
            </a:r>
          </a:p>
        </p:txBody>
      </p:sp>
      <p:sp>
        <p:nvSpPr>
          <p:cNvPr id="4" name="Text 1"/>
          <p:cNvSpPr/>
          <p:nvPr/>
        </p:nvSpPr>
        <p:spPr>
          <a:xfrm>
            <a:off x="811403" y="34768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Blood donation is a critical pillar of </a:t>
            </a:r>
            <a:r>
              <a:rPr lang="en-US" sz="1600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healthcare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, essential for emergencies, complex surgeries, and ongoing treatments for chronic conditions. Yet, in Nepal, the existing systems are fragmented and inefficient, leading to critical delays.</a:t>
            </a:r>
          </a:p>
        </p:txBody>
      </p:sp>
      <p:sp>
        <p:nvSpPr>
          <p:cNvPr id="5" name="Text 2"/>
          <p:cNvSpPr/>
          <p:nvPr/>
        </p:nvSpPr>
        <p:spPr>
          <a:xfrm>
            <a:off x="1048890" y="556636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i="1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Sabaiko Blood </a:t>
            </a:r>
            <a:r>
              <a:rPr lang="en-US" sz="1600" i="1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Bank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proposes 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a centralized web platform designed to seamlessly connect donors, recipients, and hospitals, ensuring timely and efficient blood distribution.</a:t>
            </a:r>
          </a:p>
        </p:txBody>
      </p:sp>
      <p:sp>
        <p:nvSpPr>
          <p:cNvPr id="6" name="Shape 3"/>
          <p:cNvSpPr/>
          <p:nvPr/>
        </p:nvSpPr>
        <p:spPr>
          <a:xfrm>
            <a:off x="811403" y="5311213"/>
            <a:ext cx="30480" cy="1599009"/>
          </a:xfrm>
          <a:prstGeom prst="rect">
            <a:avLst/>
          </a:prstGeom>
          <a:solidFill>
            <a:srgbClr val="505468"/>
          </a:solidFill>
          <a:ln/>
        </p:spPr>
      </p:sp>
      <p:sp>
        <p:nvSpPr>
          <p:cNvPr id="9" name="TextBox 8"/>
          <p:cNvSpPr txBox="1"/>
          <p:nvPr/>
        </p:nvSpPr>
        <p:spPr>
          <a:xfrm>
            <a:off x="403761" y="201880"/>
            <a:ext cx="7006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DM Sans Medium" panose="020B0604020202020204" charset="0"/>
                <a:cs typeface="Times New Roman" panose="02020603050405020304" pitchFamily="18" charset="0"/>
              </a:rPr>
              <a:t>Introduction</a:t>
            </a:r>
            <a:endParaRPr lang="en-US" sz="5400" b="1" dirty="0">
              <a:latin typeface="DM Sans Medium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005" y="1270992"/>
            <a:ext cx="5573554" cy="48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32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 &amp; Motivation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421005" y="2096974"/>
            <a:ext cx="316182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Sabaiko Blood Bank?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21005" y="2482878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web-based platform connecting verified blood donors with receivers (hospitals, blood banks) in Nepal.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21005" y="3432296"/>
            <a:ext cx="2346842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this </a:t>
            </a:r>
            <a:r>
              <a:rPr lang="en-US" sz="20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</a:t>
            </a:r>
            <a:r>
              <a:rPr lang="en-US" sz="20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?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21005" y="3868982"/>
            <a:ext cx="6576774" cy="250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Addresses critical blood shortage in Nepal.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21005" y="4119252"/>
            <a:ext cx="6576774" cy="250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Centralizes and verifies donor information.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21005" y="4369522"/>
            <a:ext cx="6576774" cy="250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motivation to save lives through technology.</a:t>
            </a:r>
            <a:endParaRPr lang="en-US" sz="1200" dirty="0"/>
          </a:p>
        </p:txBody>
      </p:sp>
      <p:pic>
        <p:nvPicPr>
          <p:cNvPr id="9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98" y="1759864"/>
            <a:ext cx="6576774" cy="451394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21005" y="5216123"/>
            <a:ext cx="2346842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Impact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1005" y="5654042"/>
            <a:ext cx="6576774" cy="250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donation, reduces search time, and builds trust through verification.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247" y="0"/>
            <a:ext cx="5667153" cy="8239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917" y="527209"/>
            <a:ext cx="7802166" cy="119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Statement: Current Challenges</a:t>
            </a:r>
            <a:endParaRPr lang="en-US" sz="3700" b="1" dirty="0"/>
          </a:p>
        </p:txBody>
      </p:sp>
      <p:sp>
        <p:nvSpPr>
          <p:cNvPr id="4" name="Shape 1"/>
          <p:cNvSpPr/>
          <p:nvPr/>
        </p:nvSpPr>
        <p:spPr>
          <a:xfrm>
            <a:off x="670917" y="2012991"/>
            <a:ext cx="7802166" cy="1150382"/>
          </a:xfrm>
          <a:prstGeom prst="roundRect">
            <a:avLst>
              <a:gd name="adj" fmla="val 953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058" y="2012991"/>
            <a:ext cx="91440" cy="1150382"/>
          </a:xfrm>
          <a:prstGeom prst="roundRect">
            <a:avLst>
              <a:gd name="adj" fmla="val 31450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54051" y="2227541"/>
            <a:ext cx="280332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Centralized Database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54049" y="2642117"/>
            <a:ext cx="7304485" cy="30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 to find available donors quickly.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70917" y="3355062"/>
            <a:ext cx="7802166" cy="1150382"/>
          </a:xfrm>
          <a:prstGeom prst="roundRect">
            <a:avLst>
              <a:gd name="adj" fmla="val 953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48058" y="3355062"/>
            <a:ext cx="91440" cy="1150382"/>
          </a:xfrm>
          <a:prstGeom prst="roundRect">
            <a:avLst>
              <a:gd name="adj" fmla="val 31450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954048" y="3569614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Verification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954049" y="3984188"/>
            <a:ext cx="7304485" cy="30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fake profiles and fraud.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70917" y="4697135"/>
            <a:ext cx="7802166" cy="1150382"/>
          </a:xfrm>
          <a:prstGeom prst="roundRect">
            <a:avLst>
              <a:gd name="adj" fmla="val 953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8058" y="4697135"/>
            <a:ext cx="91440" cy="1150382"/>
          </a:xfrm>
          <a:prstGeom prst="roundRect">
            <a:avLst>
              <a:gd name="adj" fmla="val 31450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54048" y="4911685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Geographic Barriers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954049" y="5326261"/>
            <a:ext cx="7304485" cy="30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 to locate nearby donors efficiently.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0917" y="6039207"/>
            <a:ext cx="7802166" cy="1150382"/>
          </a:xfrm>
          <a:prstGeom prst="roundRect">
            <a:avLst>
              <a:gd name="adj" fmla="val 953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48058" y="6039207"/>
            <a:ext cx="91440" cy="1150382"/>
          </a:xfrm>
          <a:prstGeom prst="roundRect">
            <a:avLst>
              <a:gd name="adj" fmla="val 31450"/>
            </a:avLst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954048" y="6253759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Manual Coordination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954049" y="6668333"/>
            <a:ext cx="7304485" cy="30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Delays in emergency situations.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70917" y="7405211"/>
            <a:ext cx="7802166" cy="30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Goal: Build a secure, role-based platform to solve these critical issues.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375" y="551021"/>
            <a:ext cx="4995742" cy="624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00"/>
              </a:lnSpc>
            </a:pPr>
            <a:r>
              <a:rPr lang="en-US" sz="39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Primary Objectives</a:t>
            </a:r>
            <a:endParaRPr lang="en-US" sz="3900" b="1" dirty="0"/>
          </a:p>
        </p:txBody>
      </p:sp>
      <p:sp>
        <p:nvSpPr>
          <p:cNvPr id="3" name="Shape 1"/>
          <p:cNvSpPr/>
          <p:nvPr/>
        </p:nvSpPr>
        <p:spPr>
          <a:xfrm>
            <a:off x="699374" y="1575078"/>
            <a:ext cx="6515933" cy="1950482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899161" y="1774866"/>
            <a:ext cx="599480" cy="599480"/>
          </a:xfrm>
          <a:prstGeom prst="roundRect">
            <a:avLst>
              <a:gd name="adj" fmla="val 15251694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062" y="1939648"/>
            <a:ext cx="269677" cy="269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9161" y="2574131"/>
            <a:ext cx="331101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Centralized Donor Database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99161" y="3006209"/>
            <a:ext cx="611636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searchable database of verified donors.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5094" y="1575078"/>
            <a:ext cx="6515933" cy="1950482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7614881" y="1774866"/>
            <a:ext cx="599480" cy="599480"/>
          </a:xfrm>
          <a:prstGeom prst="roundRect">
            <a:avLst>
              <a:gd name="adj" fmla="val 15251694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782" y="1939648"/>
            <a:ext cx="269677" cy="2696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4881" y="2574131"/>
            <a:ext cx="249781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Quick Donor Search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14881" y="3006209"/>
            <a:ext cx="611636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receivers to find donors by blood type and location.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99374" y="3725348"/>
            <a:ext cx="6515933" cy="2270046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899161" y="3925134"/>
            <a:ext cx="599480" cy="599480"/>
          </a:xfrm>
          <a:prstGeom prst="roundRect">
            <a:avLst>
              <a:gd name="adj" fmla="val 15251694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062" y="4089918"/>
            <a:ext cx="269677" cy="2696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99161" y="4724400"/>
            <a:ext cx="321790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Role-Based Access Control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899161" y="5156478"/>
            <a:ext cx="611636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secure access for different user roles.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5094" y="3725348"/>
            <a:ext cx="6515933" cy="2270046"/>
          </a:xfrm>
          <a:prstGeom prst="roundRect">
            <a:avLst>
              <a:gd name="adj" fmla="val 1320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7614881" y="3925134"/>
            <a:ext cx="599480" cy="599480"/>
          </a:xfrm>
          <a:prstGeom prst="roundRect">
            <a:avLst>
              <a:gd name="adj" fmla="val 15251694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9782" y="4089918"/>
            <a:ext cx="269677" cy="2696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4881" y="4724400"/>
            <a:ext cx="263140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Quick Receiver Search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14881" y="5156478"/>
            <a:ext cx="611636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Donors to verify Receivers by searching their phone number.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699374" y="6295073"/>
            <a:ext cx="3185637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2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Secondary Objectives:</a:t>
            </a:r>
            <a:endParaRPr lang="en-US" sz="2300" dirty="0"/>
          </a:p>
        </p:txBody>
      </p:sp>
      <p:sp>
        <p:nvSpPr>
          <p:cNvPr id="24" name="Text 18"/>
          <p:cNvSpPr/>
          <p:nvPr/>
        </p:nvSpPr>
        <p:spPr>
          <a:xfrm>
            <a:off x="699373" y="6969443"/>
            <a:ext cx="1323165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Nepal-specific address system for accurate location.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699373" y="7358897"/>
            <a:ext cx="1323165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83" indent="-342883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mobile accessibility.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3899"/>
            <a:ext cx="13042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Features &amp; Functionality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2098239" y="2826306"/>
            <a:ext cx="17435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Role-Based System</a:t>
            </a:r>
            <a:endParaRPr lang="en-US" sz="2100" b="1" dirty="0"/>
          </a:p>
        </p:txBody>
      </p:sp>
      <p:sp>
        <p:nvSpPr>
          <p:cNvPr id="4" name="Text 2"/>
          <p:cNvSpPr/>
          <p:nvPr/>
        </p:nvSpPr>
        <p:spPr>
          <a:xfrm>
            <a:off x="2098239" y="3671055"/>
            <a:ext cx="174355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Admin, Donor, Receiver roles with distinct permissions.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429727" y="2826306"/>
            <a:ext cx="174367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Registration &amp; Verification</a:t>
            </a:r>
            <a:endParaRPr lang="en-US" sz="2100" b="1" dirty="0"/>
          </a:p>
        </p:txBody>
      </p:sp>
      <p:sp>
        <p:nvSpPr>
          <p:cNvPr id="6" name="Text 4"/>
          <p:cNvSpPr/>
          <p:nvPr/>
        </p:nvSpPr>
        <p:spPr>
          <a:xfrm>
            <a:off x="5429727" y="4379715"/>
            <a:ext cx="1743670" cy="2177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users start as PENDING; Admin approves/rejects to APPROVED status.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761333" y="2826307"/>
            <a:ext cx="17436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Donor Search (for Receivers)</a:t>
            </a:r>
            <a:endParaRPr lang="en-US" sz="2100" b="1" dirty="0"/>
          </a:p>
        </p:txBody>
      </p:sp>
      <p:sp>
        <p:nvSpPr>
          <p:cNvPr id="8" name="Text 6"/>
          <p:cNvSpPr/>
          <p:nvPr/>
        </p:nvSpPr>
        <p:spPr>
          <a:xfrm>
            <a:off x="8761333" y="4025385"/>
            <a:ext cx="17436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by blood group and Nepal-specific location (Province, District, Palika, Ward).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092939" y="2826307"/>
            <a:ext cx="174367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Receiver Search (for Donors)</a:t>
            </a:r>
            <a:endParaRPr lang="en-US" sz="2100" b="1" dirty="0"/>
          </a:p>
        </p:txBody>
      </p:sp>
      <p:sp>
        <p:nvSpPr>
          <p:cNvPr id="10" name="Text 8"/>
          <p:cNvSpPr/>
          <p:nvPr/>
        </p:nvSpPr>
        <p:spPr>
          <a:xfrm>
            <a:off x="12092939" y="4025384"/>
            <a:ext cx="17436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by phone number to verify is the Receiver is verified or not.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91" y="0"/>
            <a:ext cx="7205408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749" y="531628"/>
            <a:ext cx="2753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Flow Chart: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506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6" y="1211226"/>
            <a:ext cx="8391525" cy="601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749" y="531628"/>
            <a:ext cx="4082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Use Case Diagram: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89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701</Words>
  <Application>Microsoft Office PowerPoint</Application>
  <PresentationFormat>Custom</PresentationFormat>
  <Paragraphs>130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DM Sans Medium</vt:lpstr>
      <vt:lpstr>Times New Roman</vt:lpstr>
      <vt:lpstr>Inter</vt:lpstr>
      <vt:lpstr>Calibri</vt:lpstr>
      <vt:lpstr>DM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Poudel</dc:creator>
  <cp:lastModifiedBy>Windows User</cp:lastModifiedBy>
  <cp:revision>24</cp:revision>
  <dcterms:created xsi:type="dcterms:W3CDTF">2026-01-03T12:56:13Z</dcterms:created>
  <dcterms:modified xsi:type="dcterms:W3CDTF">2026-01-04T06:46:36Z</dcterms:modified>
</cp:coreProperties>
</file>